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440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0574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13543" y="3107233"/>
            <a:ext cx="12177714" cy="2252167"/>
          </a:xfrm>
          <a:prstGeom prst="rect">
            <a:avLst/>
          </a:prstGeom>
        </p:spPr>
        <p:txBody>
          <a:bodyPr anchor="b"/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5448300"/>
            <a:ext cx="10464800" cy="3822204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4000"/>
            </a:lvl1pPr>
            <a:lvl2pPr algn="ctr">
              <a:spcBef>
                <a:spcPts val="0"/>
              </a:spcBef>
              <a:defRPr sz="4000"/>
            </a:lvl2pPr>
            <a:lvl3pPr algn="ctr">
              <a:spcBef>
                <a:spcPts val="0"/>
              </a:spcBef>
              <a:defRPr sz="4000"/>
            </a:lvl3pPr>
            <a:lvl4pPr algn="ctr">
              <a:spcBef>
                <a:spcPts val="0"/>
              </a:spcBef>
              <a:defRPr sz="4000"/>
            </a:lvl4pPr>
            <a:lvl5pPr algn="ctr">
              <a:spcBef>
                <a:spcPts val="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683000" y="4673600"/>
            <a:ext cx="8792568" cy="3302000"/>
          </a:xfrm>
          <a:prstGeom prst="rect">
            <a:avLst/>
          </a:prstGeom>
        </p:spPr>
        <p:txBody>
          <a:bodyPr/>
          <a:lstStyle>
            <a:lvl1pPr algn="l">
              <a:defRPr sz="6000">
                <a:solidFill>
                  <a:srgbClr val="68686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" name="Rectangle"/>
          <p:cNvSpPr/>
          <p:nvPr/>
        </p:nvSpPr>
        <p:spPr>
          <a:xfrm>
            <a:off x="-25400" y="-12700"/>
            <a:ext cx="3203973" cy="9779000"/>
          </a:xfrm>
          <a:prstGeom prst="rect">
            <a:avLst/>
          </a:prstGeom>
          <a:solidFill>
            <a:srgbClr val="8BC3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" name="1"/>
          <p:cNvSpPr txBox="1"/>
          <p:nvPr/>
        </p:nvSpPr>
        <p:spPr>
          <a:xfrm>
            <a:off x="539584" y="-425450"/>
            <a:ext cx="3056137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t>1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683000" y="4673600"/>
            <a:ext cx="8792568" cy="3302000"/>
          </a:xfrm>
          <a:prstGeom prst="rect">
            <a:avLst/>
          </a:prstGeom>
        </p:spPr>
        <p:txBody>
          <a:bodyPr/>
          <a:lstStyle>
            <a:lvl1pPr algn="l">
              <a:defRPr sz="6000">
                <a:solidFill>
                  <a:srgbClr val="68686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" name="Rectangle"/>
          <p:cNvSpPr/>
          <p:nvPr/>
        </p:nvSpPr>
        <p:spPr>
          <a:xfrm>
            <a:off x="-25400" y="-12700"/>
            <a:ext cx="3203973" cy="9779000"/>
          </a:xfrm>
          <a:prstGeom prst="rect">
            <a:avLst/>
          </a:prstGeom>
          <a:solidFill>
            <a:srgbClr val="03BCD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" name="2"/>
          <p:cNvSpPr txBox="1"/>
          <p:nvPr/>
        </p:nvSpPr>
        <p:spPr>
          <a:xfrm>
            <a:off x="539584" y="-425450"/>
            <a:ext cx="3056137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t>2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683000" y="4673600"/>
            <a:ext cx="8792568" cy="3302000"/>
          </a:xfrm>
          <a:prstGeom prst="rect">
            <a:avLst/>
          </a:prstGeom>
        </p:spPr>
        <p:txBody>
          <a:bodyPr/>
          <a:lstStyle>
            <a:lvl1pPr algn="l">
              <a:defRPr sz="6000">
                <a:solidFill>
                  <a:srgbClr val="68686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Rectangle"/>
          <p:cNvSpPr/>
          <p:nvPr/>
        </p:nvSpPr>
        <p:spPr>
          <a:xfrm>
            <a:off x="-25400" y="-12700"/>
            <a:ext cx="3203973" cy="9779000"/>
          </a:xfrm>
          <a:prstGeom prst="rect">
            <a:avLst/>
          </a:prstGeom>
          <a:solidFill>
            <a:srgbClr val="FF9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1" name="3"/>
          <p:cNvSpPr txBox="1"/>
          <p:nvPr/>
        </p:nvSpPr>
        <p:spPr>
          <a:xfrm>
            <a:off x="539584" y="-425450"/>
            <a:ext cx="3056137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r>
              <a:t>3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BCD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od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BCD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od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block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952500" y="1265949"/>
            <a:ext cx="11099800" cy="1354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543647"/>
            <a:ext cx="11099800" cy="444519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  <a:lvl2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2pPr>
            <a:lvl3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3pPr>
            <a:lvl4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4pPr>
            <a:lvl5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blue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13543" y="3107233"/>
            <a:ext cx="12177714" cy="2252167"/>
          </a:xfrm>
          <a:prstGeom prst="rect">
            <a:avLst/>
          </a:prstGeom>
        </p:spPr>
        <p:txBody>
          <a:bodyPr anchor="b"/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5448300"/>
            <a:ext cx="10464800" cy="3822204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4000"/>
            </a:lvl1pPr>
            <a:lvl2pPr algn="ctr">
              <a:spcBef>
                <a:spcPts val="0"/>
              </a:spcBef>
              <a:defRPr sz="4000"/>
            </a:lvl2pPr>
            <a:lvl3pPr algn="ctr">
              <a:spcBef>
                <a:spcPts val="0"/>
              </a:spcBef>
              <a:defRPr sz="4000"/>
            </a:lvl3pPr>
            <a:lvl4pPr algn="ctr">
              <a:spcBef>
                <a:spcPts val="0"/>
              </a:spcBef>
              <a:defRPr sz="4000"/>
            </a:lvl4pPr>
            <a:lvl5pPr algn="ctr">
              <a:spcBef>
                <a:spcPts val="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block blue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952500" y="1265949"/>
            <a:ext cx="11099800" cy="1354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543647"/>
            <a:ext cx="11099800" cy="444519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  <a:lvl2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2pPr>
            <a:lvl3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3pPr>
            <a:lvl4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4pPr>
            <a:lvl5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block orange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952500" y="1265949"/>
            <a:ext cx="11099800" cy="1354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543647"/>
            <a:ext cx="11099800" cy="444519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  <a:lvl2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2pPr>
            <a:lvl3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3pPr>
            <a:lvl4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4pPr>
            <a:lvl5pPr>
              <a:spcBef>
                <a:spcPts val="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blue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orange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pty blue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pty orange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range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413543" y="3107233"/>
            <a:ext cx="12177714" cy="2252167"/>
          </a:xfrm>
          <a:prstGeom prst="rect">
            <a:avLst/>
          </a:prstGeom>
        </p:spPr>
        <p:txBody>
          <a:bodyPr anchor="b"/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5448300"/>
            <a:ext cx="10464800" cy="3822204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defRPr sz="4000"/>
            </a:lvl1pPr>
            <a:lvl2pPr algn="ctr">
              <a:spcBef>
                <a:spcPts val="0"/>
              </a:spcBef>
              <a:defRPr sz="4000"/>
            </a:lvl2pPr>
            <a:lvl3pPr algn="ctr">
              <a:spcBef>
                <a:spcPts val="0"/>
              </a:spcBef>
              <a:defRPr sz="4000"/>
            </a:lvl3pPr>
            <a:lvl4pPr algn="ctr">
              <a:spcBef>
                <a:spcPts val="0"/>
              </a:spcBef>
              <a:defRPr sz="4000"/>
            </a:lvl4pPr>
            <a:lvl5pPr algn="ctr">
              <a:spcBef>
                <a:spcPts val="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 title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 title blue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 title orange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320800" y="52535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1"/>
          <p:cNvSpPr txBox="1"/>
          <p:nvPr/>
        </p:nvSpPr>
        <p:spPr>
          <a:xfrm>
            <a:off x="5038774" y="882650"/>
            <a:ext cx="3028852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1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">
    <p:bg>
      <p:bgPr>
        <a:solidFill>
          <a:srgbClr val="03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320800" y="52535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2"/>
          <p:cNvSpPr txBox="1"/>
          <p:nvPr/>
        </p:nvSpPr>
        <p:spPr>
          <a:xfrm>
            <a:off x="5038774" y="882650"/>
            <a:ext cx="3028852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2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">
    <p:bg>
      <p:bgPr>
        <a:solidFill>
          <a:srgbClr val="FF9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320800" y="52535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3"/>
          <p:cNvSpPr txBox="1"/>
          <p:nvPr/>
        </p:nvSpPr>
        <p:spPr>
          <a:xfrm>
            <a:off x="5038774" y="882650"/>
            <a:ext cx="3028852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3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757949"/>
            <a:ext cx="11099800" cy="135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476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ransition xmlns:p14="http://schemas.microsoft.com/office/powerpoint/2010/main"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0" baseline="0">
          <a:ln>
            <a:noFill/>
          </a:ln>
          <a:solidFill>
            <a:srgbClr val="8BC34A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D4D4D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ctrTitle"/>
          </p:nvPr>
        </p:nvSpPr>
        <p:spPr>
          <a:xfrm>
            <a:off x="413543" y="1498566"/>
            <a:ext cx="12177714" cy="2252168"/>
          </a:xfrm>
          <a:prstGeom prst="rect">
            <a:avLst/>
          </a:prstGeom>
        </p:spPr>
        <p:txBody>
          <a:bodyPr/>
          <a:lstStyle/>
          <a:p>
            <a:pPr defTabSz="525779">
              <a:defRPr sz="9000"/>
            </a:pPr>
            <a:r>
              <a:t>Arduino Workshop:</a:t>
            </a:r>
            <a:br/>
            <a:r>
              <a:rPr sz="5040"/>
              <a:t>making interactive system with Laptop</a:t>
            </a:r>
          </a:p>
        </p:txBody>
      </p:sp>
      <p:sp>
        <p:nvSpPr>
          <p:cNvPr id="261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1270000" y="4533900"/>
            <a:ext cx="10464800" cy="3822204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GreenLab Microfactory </a:t>
            </a:r>
            <a:br/>
            <a:r>
              <a:t>feat. Yuji Ogawa</a:t>
            </a:r>
          </a:p>
        </p:txBody>
      </p:sp>
      <p:pic>
        <p:nvPicPr>
          <p:cNvPr id="2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093" y="6780521"/>
            <a:ext cx="4694313" cy="2228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logo_footer.png" descr="logo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2666" y="6159500"/>
            <a:ext cx="3556001" cy="302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robots are needed?</a:t>
            </a:r>
          </a:p>
        </p:txBody>
      </p:sp>
      <p:sp>
        <p:nvSpPr>
          <p:cNvPr id="29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・To help our lives, obviously.</a:t>
            </a:r>
            <a:br/>
            <a:r>
              <a:t>・For today, we are making a robot for entertainment (which is important to our life, right?)</a:t>
            </a:r>
            <a:br/>
            <a:endParaRPr/>
          </a:p>
          <a:p>
            <a:pPr lvl="1"/>
            <a:r>
              <a:t>・BUT, it is important to connect us with the robot. </a:t>
            </a:r>
            <a:br/>
            <a:r>
              <a:t>　→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INTERACTIVITY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between machine and our world </a:t>
            </a:r>
            <a:r>
              <a:t>is necessary for it! 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4104"/>
            </a:pPr>
            <a:r>
              <a:t>How to make simple robots </a:t>
            </a:r>
            <a:br/>
            <a:r>
              <a:t>using handy computer technology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very tricky and expensive to build the advanced robot.</a:t>
            </a:r>
          </a:p>
          <a:p>
            <a:r>
              <a:t>BUT STILL, you can start your own robot making by yourself using </a:t>
            </a:r>
            <a:r>
              <a:rPr b="1">
                <a:solidFill>
                  <a:srgbClr val="FF0D00"/>
                </a:solidFill>
              </a:rPr>
              <a:t>Arduino.</a:t>
            </a:r>
            <a:endParaRPr b="1">
              <a:solidFill>
                <a:srgbClr val="D07C7A"/>
              </a:solidFill>
            </a:endParaRPr>
          </a:p>
          <a:p>
            <a:r>
              <a:rPr b="1">
                <a:solidFill>
                  <a:srgbClr val="FF0500"/>
                </a:solidFill>
              </a:rPr>
              <a:t>Arduino</a:t>
            </a:r>
            <a:r>
              <a:rPr b="1">
                <a:solidFill>
                  <a:srgbClr val="D07C7A"/>
                </a:solidFill>
              </a:rPr>
              <a:t> </a:t>
            </a:r>
            <a:r>
              <a:t>is very handy set of micro-controller and IDE (</a:t>
            </a:r>
            <a:r>
              <a:rPr b="1"/>
              <a:t>I</a:t>
            </a:r>
            <a:r>
              <a:t>ntegrated </a:t>
            </a:r>
            <a:r>
              <a:rPr b="1"/>
              <a:t>D</a:t>
            </a:r>
            <a:r>
              <a:t>evelopment </a:t>
            </a:r>
            <a:r>
              <a:rPr b="1"/>
              <a:t>E</a:t>
            </a:r>
            <a:r>
              <a:t>nvironment)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Arduino</a:t>
            </a:r>
          </a:p>
        </p:txBody>
      </p:sp>
      <p:pic>
        <p:nvPicPr>
          <p:cNvPr id="30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t="12149" b="12149"/>
          <a:stretch>
            <a:fillRect/>
          </a:stretch>
        </p:blipFill>
        <p:spPr>
          <a:xfrm>
            <a:off x="650239" y="2275839"/>
            <a:ext cx="11704322" cy="6436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>
            <a:spLocks noGrp="1"/>
          </p:cNvSpPr>
          <p:nvPr>
            <p:ph type="title"/>
          </p:nvPr>
        </p:nvSpPr>
        <p:spPr>
          <a:xfrm>
            <a:off x="952500" y="233016"/>
            <a:ext cx="11099800" cy="1354139"/>
          </a:xfrm>
          <a:prstGeom prst="rect">
            <a:avLst/>
          </a:prstGeom>
        </p:spPr>
        <p:txBody>
          <a:bodyPr/>
          <a:lstStyle/>
          <a:p>
            <a:r>
              <a:t>Arduino </a:t>
            </a:r>
            <a:r>
              <a:rPr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</a:p>
        </p:txBody>
      </p:sp>
      <p:pic>
        <p:nvPicPr>
          <p:cNvPr id="306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361" y="1864093"/>
            <a:ext cx="6434057" cy="773116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7"/>
          <p:cNvSpPr txBox="1"/>
          <p:nvPr/>
        </p:nvSpPr>
        <p:spPr>
          <a:xfrm>
            <a:off x="7081103" y="2145610"/>
            <a:ext cx="4391973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FF6600"/>
                </a:solidFill>
              </a:rPr>
              <a:t>I</a:t>
            </a:r>
            <a:r>
              <a:t>  </a:t>
            </a:r>
            <a:r>
              <a:rPr b="0"/>
              <a:t>ntegrated</a:t>
            </a:r>
            <a:br>
              <a:rPr b="0"/>
            </a:br>
            <a:r>
              <a:rPr b="0"/>
              <a:t>   </a:t>
            </a:r>
            <a:r>
              <a:rPr>
                <a:solidFill>
                  <a:srgbClr val="FF6600"/>
                </a:solidFill>
              </a:rPr>
              <a:t>D</a:t>
            </a:r>
            <a:r>
              <a:t> </a:t>
            </a:r>
            <a:r>
              <a:rPr b="0"/>
              <a:t>evelopment</a:t>
            </a:r>
            <a:br>
              <a:rPr b="0"/>
            </a:br>
            <a:r>
              <a:rPr b="0"/>
              <a:t>   </a:t>
            </a:r>
            <a:r>
              <a:rPr>
                <a:solidFill>
                  <a:srgbClr val="FF6600"/>
                </a:solidFill>
              </a:rPr>
              <a:t>E</a:t>
            </a:r>
            <a:r>
              <a:t>  </a:t>
            </a:r>
            <a:r>
              <a:rPr b="0"/>
              <a:t>nvironment</a:t>
            </a:r>
          </a:p>
          <a:p>
            <a:endParaRPr b="0"/>
          </a:p>
        </p:txBody>
      </p:sp>
      <p:pic>
        <p:nvPicPr>
          <p:cNvPr id="308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2666" y="4823823"/>
            <a:ext cx="5949042" cy="4461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31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66674">
              <a:spcBef>
                <a:spcPts val="900"/>
              </a:spcBef>
              <a:defRPr sz="3686" b="1" strike="sngStrike">
                <a:solidFill>
                  <a:srgbClr val="A6AAA9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 defTabSz="566674">
              <a:spcBef>
                <a:spcPts val="900"/>
              </a:spcBef>
              <a:defRPr sz="3686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2. Learn the difference between analog and digital</a:t>
            </a:r>
            <a:br/>
            <a:r>
              <a:rPr>
                <a:solidFill>
                  <a:srgbClr val="A6AAA9"/>
                </a:solidFill>
              </a:rPr>
              <a:t/>
            </a:r>
            <a:br>
              <a:rPr>
                <a:solidFill>
                  <a:srgbClr val="A6AAA9"/>
                </a:solidFill>
              </a:rPr>
            </a:br>
            <a:r>
              <a:rPr>
                <a:solidFill>
                  <a:srgbClr val="A6AAA9"/>
                </a:solidFill>
              </a:rPr>
              <a:t> 3. Analog control of servo motor with potentiometer</a:t>
            </a:r>
            <a:br>
              <a:rPr>
                <a:solidFill>
                  <a:srgbClr val="A6AAA9"/>
                </a:solidFill>
              </a:rPr>
            </a:br>
            <a:r>
              <a:rPr>
                <a:solidFill>
                  <a:srgbClr val="A6AAA9"/>
                </a:solidFill>
              </a:rPr>
              <a:t/>
            </a:r>
            <a:br>
              <a:rPr>
                <a:solidFill>
                  <a:srgbClr val="A6AAA9"/>
                </a:solidFill>
              </a:rPr>
            </a:br>
            <a:r>
              <a:rPr>
                <a:solidFill>
                  <a:srgbClr val="A6AAA9"/>
                </a:solidFill>
              </a:rPr>
              <a:t> 4. Analog control of servo motor with mic and Processing</a:t>
            </a:r>
            <a:br>
              <a:rPr>
                <a:solidFill>
                  <a:srgbClr val="A6AAA9"/>
                </a:solidFill>
              </a:rPr>
            </a:br>
            <a:r>
              <a:rPr>
                <a:solidFill>
                  <a:srgbClr val="A6AAA9"/>
                </a:solidFill>
              </a:rPr>
              <a:t/>
            </a:r>
            <a:br>
              <a:rPr>
                <a:solidFill>
                  <a:srgbClr val="A6AAA9"/>
                </a:solidFill>
              </a:rPr>
            </a:br>
            <a:r>
              <a:rPr>
                <a:solidFill>
                  <a:srgbClr val="A6AAA9"/>
                </a:solidFill>
              </a:rP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Analog and Digital </a:t>
            </a:r>
          </a:p>
        </p:txBody>
      </p:sp>
      <p:sp>
        <p:nvSpPr>
          <p:cNvPr id="31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77433" y="2747433"/>
            <a:ext cx="11099801" cy="62865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ANALOG </a:t>
            </a:r>
            <a:r>
              <a:rPr b="0"/>
              <a:t>:</a:t>
            </a:r>
            <a:r>
              <a:rPr u="sng"/>
              <a:t> a range of continuous data</a:t>
            </a:r>
            <a:r>
              <a:rPr b="0"/>
              <a:t> </a:t>
            </a:r>
          </a:p>
          <a:p>
            <a:pPr lvl="1">
              <a:spcBef>
                <a:spcPts val="900"/>
              </a:spcBef>
              <a:defRPr sz="3800"/>
            </a:pPr>
            <a:r>
              <a:t>E.g. 0-255 (color code)</a:t>
            </a:r>
          </a:p>
          <a:p>
            <a:pPr lvl="1">
              <a:spcBef>
                <a:spcPts val="900"/>
              </a:spcBef>
              <a:defRPr sz="3800"/>
            </a:pPr>
            <a:endParaRPr/>
          </a:p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DIGITAL </a:t>
            </a:r>
            <a:r>
              <a:rPr b="0"/>
              <a:t>: </a:t>
            </a:r>
            <a:r>
              <a:rPr u="sng"/>
              <a:t>On and Off, 0 and 1</a:t>
            </a:r>
          </a:p>
          <a:p>
            <a:pPr lvl="1">
              <a:spcBef>
                <a:spcPts val="900"/>
              </a:spcBef>
              <a:defRPr sz="3800"/>
            </a:pPr>
            <a:r>
              <a:t>Just like the light switch!</a:t>
            </a:r>
          </a:p>
        </p:txBody>
      </p:sp>
      <p:pic>
        <p:nvPicPr>
          <p:cNvPr id="315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3597" y="3400723"/>
            <a:ext cx="3436937" cy="1933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unknown.jpg" descr="unknow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4283" y="5852583"/>
            <a:ext cx="2832101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Analog and Digital</a:t>
            </a:r>
          </a:p>
        </p:txBody>
      </p:sp>
      <p:pic>
        <p:nvPicPr>
          <p:cNvPr id="31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39" y="2632022"/>
            <a:ext cx="11704322" cy="5724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Why analog data is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5896"/>
            </a:lvl1pPr>
          </a:lstStyle>
          <a:p>
            <a:r>
              <a:t>Why analog data is important?</a:t>
            </a:r>
          </a:p>
        </p:txBody>
      </p:sp>
      <p:sp>
        <p:nvSpPr>
          <p:cNvPr id="322" name="・Because: THE REAL WORLD IS NOT MADE OF 0 and 1, on and off, true and false.…"/>
          <p:cNvSpPr txBox="1">
            <a:spLocks noGrp="1"/>
          </p:cNvSpPr>
          <p:nvPr>
            <p:ph type="body" idx="1"/>
          </p:nvPr>
        </p:nvSpPr>
        <p:spPr>
          <a:xfrm>
            <a:off x="1087966" y="2341033"/>
            <a:ext cx="11099801" cy="6286501"/>
          </a:xfrm>
          <a:prstGeom prst="rect">
            <a:avLst/>
          </a:prstGeom>
        </p:spPr>
        <p:txBody>
          <a:bodyPr/>
          <a:lstStyle/>
          <a:p>
            <a:r>
              <a:t>・Because: </a:t>
            </a:r>
            <a:r>
              <a:rPr b="1"/>
              <a:t>THE REAL WORLD IS NOT MADE OF 0 and 1, on and off, true and false.</a:t>
            </a:r>
          </a:p>
          <a:p>
            <a:r>
              <a:t>→THEN: you have to use ANALOG data too, for making robot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interactive</a:t>
            </a:r>
            <a:r>
              <a:t> with our world.</a:t>
            </a:r>
          </a:p>
          <a:p>
            <a:r>
              <a:t>→We will utilise analog data to control the machine.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3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66674">
              <a:spcBef>
                <a:spcPts val="900"/>
              </a:spcBef>
              <a:defRPr sz="3686" b="1" strike="sngStrike">
                <a:solidFill>
                  <a:srgbClr val="A6AAA9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 defTabSz="566674">
              <a:spcBef>
                <a:spcPts val="900"/>
              </a:spcBef>
              <a:defRPr sz="3686" b="1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trike="sngStrike">
                <a:solidFill>
                  <a:srgbClr val="A6AAA9"/>
                </a:solidFill>
              </a:rPr>
              <a:t> 2. Learn the difference between analog and digital</a:t>
            </a:r>
            <a:br>
              <a:rPr strike="sngStrike">
                <a:solidFill>
                  <a:srgbClr val="A6AAA9"/>
                </a:solidFill>
              </a:rPr>
            </a:br>
            <a:r>
              <a:t/>
            </a:r>
            <a:br/>
            <a:r>
              <a:rPr>
                <a:solidFill>
                  <a:srgbClr val="000000"/>
                </a:solidFill>
              </a:rPr>
              <a:t> 3. Analog control of servo motor with potentiometer</a:t>
            </a:r>
            <a:br>
              <a:rPr>
                <a:solidFill>
                  <a:srgbClr val="000000"/>
                </a:solidFill>
              </a:rPr>
            </a:br>
            <a:r>
              <a:t/>
            </a:r>
            <a:br/>
            <a:r>
              <a:t> 4. Analog control of servo motor with mic and Processing</a:t>
            </a:r>
            <a:br/>
            <a:r>
              <a:t/>
            </a:r>
            <a:br/>
            <a: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 servo motor</a:t>
            </a:r>
          </a:p>
        </p:txBody>
      </p:sp>
      <p:sp>
        <p:nvSpPr>
          <p:cNvPr id="328" name="・Servo motor is one of the motors whose rotation can be controlled.…"/>
          <p:cNvSpPr txBox="1">
            <a:spLocks noGrp="1"/>
          </p:cNvSpPr>
          <p:nvPr>
            <p:ph type="body" idx="1"/>
          </p:nvPr>
        </p:nvSpPr>
        <p:spPr>
          <a:xfrm>
            <a:off x="952500" y="149648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・</a:t>
            </a:r>
            <a:r>
              <a:rPr b="1"/>
              <a:t>Servo motor</a:t>
            </a:r>
            <a:r>
              <a:t> is one of the motors whose rotation can be controlled.  </a:t>
            </a:r>
          </a:p>
          <a:p>
            <a:r>
              <a:t>・The rotation can be controlled from 0° to 180° degrees.</a:t>
            </a:r>
          </a:p>
        </p:txBody>
      </p:sp>
      <p:pic>
        <p:nvPicPr>
          <p:cNvPr id="32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t="16252" b="16251"/>
          <a:stretch>
            <a:fillRect/>
          </a:stretch>
        </p:blipFill>
        <p:spPr>
          <a:xfrm>
            <a:off x="4087706" y="6020500"/>
            <a:ext cx="8005164" cy="440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ME!</a:t>
            </a:r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81703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Social Anthropologist of Technology,</a:t>
            </a:r>
            <a:br/>
            <a:r>
              <a:t>and tech enthusiast</a:t>
            </a:r>
          </a:p>
          <a:p>
            <a:r>
              <a:t>From Tokyo, Japan!</a:t>
            </a:r>
          </a:p>
        </p:txBody>
      </p:sp>
      <p:pic>
        <p:nvPicPr>
          <p:cNvPr id="2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5414" y="3786292"/>
            <a:ext cx="4700693" cy="3133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7627814" y="7183116"/>
            <a:ext cx="3358879" cy="196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2637" y="5237040"/>
            <a:ext cx="5460858" cy="3865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#1</a:t>
            </a:r>
          </a:p>
        </p:txBody>
      </p:sp>
      <p:sp>
        <p:nvSpPr>
          <p:cNvPr id="33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102023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・After you get the meaning of analog control and servo motor…</a:t>
            </a:r>
            <a:br/>
            <a:r>
              <a:t/>
            </a:r>
            <a:br/>
            <a:r>
              <a:t>Let’s control the servo with </a:t>
            </a:r>
            <a:r>
              <a:rPr b="1">
                <a:latin typeface="Calibri"/>
                <a:ea typeface="Calibri"/>
                <a:cs typeface="Calibri"/>
                <a:sym typeface="Calibri"/>
              </a:rPr>
              <a:t>potentiometer</a:t>
            </a:r>
            <a:r>
              <a:t>.</a:t>
            </a:r>
          </a:p>
        </p:txBody>
      </p:sp>
      <p:pic>
        <p:nvPicPr>
          <p:cNvPr id="3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3055" y="5658270"/>
            <a:ext cx="4095332" cy="4095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Potentiometer</a:t>
            </a:r>
          </a:p>
        </p:txBody>
      </p:sp>
      <p:sp>
        <p:nvSpPr>
          <p:cNvPr id="3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00820" y="1325033"/>
            <a:ext cx="11099801" cy="62865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Roboto"/>
                <a:ea typeface="Roboto"/>
                <a:cs typeface="Roboto"/>
                <a:sym typeface="Roboto"/>
              </a:defRPr>
            </a:pPr>
            <a:r>
              <a:t>Potentiometer</a:t>
            </a:r>
            <a:r>
              <a:rPr b="0"/>
              <a:t>: “a three-terminal resistor with a sliding or rotating contact that forms an adjustable voltage divider.”</a:t>
            </a:r>
            <a:br>
              <a:rPr b="0"/>
            </a:br>
            <a:r>
              <a:rPr b="0"/>
              <a:t/>
            </a:r>
            <a:br>
              <a:rPr b="0"/>
            </a:br>
            <a:r>
              <a:rPr b="0"/>
              <a:t>→ in short “analog variable setter.”</a:t>
            </a:r>
            <a:br>
              <a:rPr b="0"/>
            </a:br>
            <a:r>
              <a:rPr b="0"/>
              <a:t>→We are going to use it to control the servo motor.</a:t>
            </a:r>
            <a:br>
              <a:rPr b="0"/>
            </a:br>
            <a:endParaRPr b="0"/>
          </a:p>
        </p:txBody>
      </p:sp>
      <p:pic>
        <p:nvPicPr>
          <p:cNvPr id="3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4734" y="6090070"/>
            <a:ext cx="4095332" cy="4095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>
            <a:spLocks noGrp="1"/>
          </p:cNvSpPr>
          <p:nvPr>
            <p:ph type="title"/>
          </p:nvPr>
        </p:nvSpPr>
        <p:spPr>
          <a:xfrm>
            <a:off x="802282" y="-88717"/>
            <a:ext cx="11099801" cy="1354138"/>
          </a:xfrm>
          <a:prstGeom prst="rect">
            <a:avLst/>
          </a:prstGeom>
        </p:spPr>
        <p:txBody>
          <a:bodyPr/>
          <a:lstStyle/>
          <a:p>
            <a:r>
              <a:t>Circuit</a:t>
            </a:r>
          </a:p>
        </p:txBody>
      </p:sp>
      <p:pic>
        <p:nvPicPr>
          <p:cNvPr id="34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b="4418"/>
          <a:stretch>
            <a:fillRect/>
          </a:stretch>
        </p:blipFill>
        <p:spPr>
          <a:xfrm>
            <a:off x="866838" y="1695846"/>
            <a:ext cx="10970600" cy="8059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Arduino Code (1)</a:t>
            </a:r>
          </a:p>
        </p:txBody>
      </p:sp>
      <p:sp>
        <p:nvSpPr>
          <p:cNvPr id="3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8140" y="2852330"/>
            <a:ext cx="12168520" cy="6510250"/>
          </a:xfrm>
          <a:prstGeom prst="rect">
            <a:avLst/>
          </a:prstGeom>
          <a:solidFill>
            <a:srgbClr val="000000"/>
          </a:solidFill>
        </p:spPr>
        <p:txBody>
          <a:bodyPr>
            <a:noAutofit/>
          </a:bodyPr>
          <a:lstStyle/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>
                <a:solidFill>
                  <a:schemeClr val="accent3"/>
                </a:solidFill>
              </a:rPr>
              <a:t>#include </a:t>
            </a:r>
            <a:r>
              <a:rPr sz="3200" dirty="0"/>
              <a:t>&lt;</a:t>
            </a:r>
            <a:r>
              <a:rPr sz="32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Servo</a:t>
            </a:r>
            <a:r>
              <a:rPr sz="3200" dirty="0"/>
              <a:t>.h&gt;  // add servo library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/>
              <a:t> 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Servo</a:t>
            </a:r>
            <a:r>
              <a:rPr sz="3200" dirty="0"/>
              <a:t> myservo;</a:t>
            </a:r>
            <a:br>
              <a:rPr sz="3200" dirty="0"/>
            </a:br>
            <a:r>
              <a:rPr sz="3200" dirty="0"/>
              <a:t>// create servo object to control a servo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/>
              <a:t> 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int</a:t>
            </a:r>
            <a:r>
              <a:rPr sz="3200" dirty="0"/>
              <a:t> potpin = 0;</a:t>
            </a:r>
            <a:br>
              <a:rPr sz="3200" dirty="0"/>
            </a:br>
            <a:r>
              <a:rPr sz="3200" dirty="0"/>
              <a:t>// analog pin used to connect the potentiometer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int</a:t>
            </a:r>
            <a:r>
              <a:rPr sz="3200" dirty="0"/>
              <a:t> val;    </a:t>
            </a:r>
            <a:br>
              <a:rPr sz="3200" dirty="0"/>
            </a:br>
            <a:r>
              <a:rPr sz="3200" dirty="0"/>
              <a:t>// variable to read the value from the analog pin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/>
              <a:t> 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void</a:t>
            </a:r>
            <a:r>
              <a:rPr sz="3200" dirty="0"/>
              <a:t> </a:t>
            </a:r>
            <a:r>
              <a:rPr sz="3200" dirty="0">
                <a:solidFill>
                  <a:schemeClr val="accent3"/>
                </a:solidFill>
              </a:rPr>
              <a:t>setup</a:t>
            </a:r>
            <a:r>
              <a:rPr sz="3200" dirty="0"/>
              <a:t>() {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/>
              <a:t>  myservo.</a:t>
            </a:r>
            <a:r>
              <a:rPr sz="32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attach</a:t>
            </a:r>
            <a:r>
              <a:rPr sz="3200" dirty="0"/>
              <a:t>(9);</a:t>
            </a:r>
            <a:br>
              <a:rPr sz="3200" dirty="0"/>
            </a:br>
            <a:r>
              <a:rPr sz="3200" dirty="0"/>
              <a:t>// attaches the servo on pin 9 to the servo object</a:t>
            </a:r>
          </a:p>
          <a:p>
            <a:pPr defTabSz="531622">
              <a:lnSpc>
                <a:spcPct val="80000"/>
              </a:lnSpc>
              <a:spcBef>
                <a:spcPts val="500"/>
              </a:spcBef>
              <a:defRPr sz="2730">
                <a:solidFill>
                  <a:srgbClr val="FFFFFF"/>
                </a:solidFill>
              </a:defRPr>
            </a:pPr>
            <a:r>
              <a:rPr sz="3200"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952500" y="588879"/>
            <a:ext cx="11099800" cy="1354139"/>
          </a:xfrm>
          <a:prstGeom prst="rect">
            <a:avLst/>
          </a:prstGeom>
        </p:spPr>
        <p:txBody>
          <a:bodyPr/>
          <a:lstStyle/>
          <a:p>
            <a:r>
              <a:rPr dirty="0"/>
              <a:t>Arduino Code (2)</a:t>
            </a:r>
          </a:p>
        </p:txBody>
      </p:sp>
      <p:sp>
        <p:nvSpPr>
          <p:cNvPr id="34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8140" y="2620088"/>
            <a:ext cx="12168520" cy="6991872"/>
          </a:xfrm>
          <a:prstGeom prst="rect">
            <a:avLst/>
          </a:prstGeom>
          <a:solidFill>
            <a:srgbClr val="000000"/>
          </a:solidFill>
        </p:spPr>
        <p:txBody>
          <a:bodyPr>
            <a:noAutofit/>
          </a:bodyPr>
          <a:lstStyle/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void</a:t>
            </a:r>
            <a:r>
              <a:rPr sz="4000" dirty="0"/>
              <a:t> </a:t>
            </a:r>
            <a:r>
              <a:rPr sz="4000" dirty="0">
                <a:solidFill>
                  <a:schemeClr val="accent3"/>
                </a:solidFill>
              </a:rPr>
              <a:t>loop</a:t>
            </a:r>
            <a:r>
              <a:rPr sz="4000" dirty="0"/>
              <a:t>() {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/>
              <a:t>  val = </a:t>
            </a:r>
            <a:r>
              <a:rPr sz="40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analogRead</a:t>
            </a:r>
            <a:r>
              <a:rPr sz="4000" dirty="0"/>
              <a:t>(potpin);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A6AAA9"/>
                </a:solidFill>
              </a:defRPr>
            </a:pPr>
            <a:r>
              <a:rPr sz="4000" dirty="0"/>
              <a:t>// reads the value of the potentiometer (value between 0 and 1023)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/>
              <a:t>  val = </a:t>
            </a:r>
            <a:r>
              <a:rPr sz="40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map</a:t>
            </a:r>
            <a:r>
              <a:rPr sz="4000" dirty="0"/>
              <a:t>(val, 0, 1023, 0, 180);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A6AAA9"/>
                </a:solidFill>
              </a:defRPr>
            </a:pPr>
            <a:r>
              <a:rPr sz="4000" dirty="0"/>
              <a:t>// scale it to use it with the servo (value between 0 and 180)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/>
              <a:t>  myservo.</a:t>
            </a:r>
            <a:r>
              <a:rPr sz="40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write</a:t>
            </a:r>
            <a:r>
              <a:rPr sz="4000" dirty="0"/>
              <a:t>(val);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A6AAA9"/>
                </a:solidFill>
              </a:defRPr>
            </a:pPr>
            <a:r>
              <a:rPr sz="4000" dirty="0"/>
              <a:t>// sets the servo position according to the scaled value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/>
              <a:t>  </a:t>
            </a:r>
            <a:r>
              <a:rPr sz="40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delay</a:t>
            </a:r>
            <a:r>
              <a:rPr sz="4000" dirty="0"/>
              <a:t>(15);</a:t>
            </a:r>
            <a:br>
              <a:rPr sz="4000" dirty="0"/>
            </a:br>
            <a:r>
              <a:rPr sz="4000" dirty="0">
                <a:solidFill>
                  <a:srgbClr val="A6AAA9"/>
                </a:solidFill>
              </a:rPr>
              <a:t>// waits for the servo to get there</a:t>
            </a:r>
          </a:p>
          <a:p>
            <a:pPr defTabSz="572516">
              <a:lnSpc>
                <a:spcPct val="80000"/>
              </a:lnSpc>
              <a:spcBef>
                <a:spcPts val="500"/>
              </a:spcBef>
              <a:defRPr sz="2940">
                <a:solidFill>
                  <a:srgbClr val="FFFFFF"/>
                </a:solidFill>
              </a:defRPr>
            </a:pPr>
            <a:r>
              <a:rPr sz="4000"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5896"/>
            </a:pPr>
            <a:r>
              <a:t>Uploading the code to Arduino</a:t>
            </a:r>
          </a:p>
        </p:txBody>
      </p:sp>
      <p:sp>
        <p:nvSpPr>
          <p:cNvPr id="3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43566" y="-554567"/>
            <a:ext cx="11099801" cy="628650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Connect Arduino to Laptop with USB</a:t>
            </a:r>
          </a:p>
          <a:p>
            <a:r>
              <a:t>　→ Press Upload (         ) button</a:t>
            </a:r>
          </a:p>
        </p:txBody>
      </p:sp>
      <p:pic>
        <p:nvPicPr>
          <p:cNvPr id="3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92" y="5359129"/>
            <a:ext cx="10783608" cy="43350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Down Arrow 6"/>
          <p:cNvSpPr/>
          <p:nvPr/>
        </p:nvSpPr>
        <p:spPr>
          <a:xfrm>
            <a:off x="3004120" y="4386124"/>
            <a:ext cx="442325" cy="141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34"/>
                </a:moveTo>
                <a:lnTo>
                  <a:pt x="5400" y="18234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34"/>
                </a:lnTo>
                <a:lnTo>
                  <a:pt x="21600" y="18234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D1403C"/>
              </a:gs>
              <a:gs pos="100000">
                <a:srgbClr val="FFA5A3"/>
              </a:gs>
            </a:gsLst>
            <a:lin ang="16200000"/>
          </a:gradFill>
          <a:ln w="12700">
            <a:solidFill>
              <a:srgbClr val="BE4B48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Arrow"/>
          <p:cNvSpPr/>
          <p:nvPr/>
        </p:nvSpPr>
        <p:spPr>
          <a:xfrm>
            <a:off x="5653475" y="3237871"/>
            <a:ext cx="981852" cy="899584"/>
          </a:xfrm>
          <a:prstGeom prst="rightArrow">
            <a:avLst>
              <a:gd name="adj1" fmla="val 32000"/>
              <a:gd name="adj2" fmla="val 69853"/>
            </a:avLst>
          </a:prstGeom>
          <a:solidFill>
            <a:srgbClr val="8BC3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Wire (1)</a:t>
            </a:r>
          </a:p>
        </p:txBody>
      </p:sp>
      <p:sp>
        <p:nvSpPr>
          <p:cNvPr id="3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35983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・ 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r>
              <a:t> pin on Arduino → 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“+”</a:t>
            </a:r>
            <a:r>
              <a:rPr b="1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t>on breadboard</a:t>
            </a:r>
          </a:p>
          <a:p>
            <a:r>
              <a:t>・</a:t>
            </a:r>
            <a:r>
              <a:rPr b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r>
              <a:rPr>
                <a:solidFill>
                  <a:srgbClr val="FF6600"/>
                </a:solidFill>
              </a:rPr>
              <a:t> </a:t>
            </a:r>
            <a:r>
              <a:t>pin on Arduino → </a:t>
            </a:r>
            <a:r>
              <a:rPr b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“-”</a:t>
            </a:r>
            <a:r>
              <a:t> on breadboard</a:t>
            </a:r>
          </a:p>
        </p:txBody>
      </p:sp>
      <p:pic>
        <p:nvPicPr>
          <p:cNvPr id="3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391" y="4510170"/>
            <a:ext cx="10111506" cy="420259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TextBox 4"/>
          <p:cNvSpPr txBox="1"/>
          <p:nvPr/>
        </p:nvSpPr>
        <p:spPr>
          <a:xfrm>
            <a:off x="5001183" y="8340062"/>
            <a:ext cx="30024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Jumper Wire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xfrm>
            <a:off x="1121833" y="-54851"/>
            <a:ext cx="11099801" cy="1354139"/>
          </a:xfrm>
          <a:prstGeom prst="rect">
            <a:avLst/>
          </a:prstGeom>
        </p:spPr>
        <p:txBody>
          <a:bodyPr/>
          <a:lstStyle/>
          <a:p>
            <a:r>
              <a:t>How to Wire (2)</a:t>
            </a:r>
          </a:p>
        </p:txBody>
      </p:sp>
      <p:sp>
        <p:nvSpPr>
          <p:cNvPr id="36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7989" y="582148"/>
            <a:ext cx="14270172" cy="568490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endParaRPr/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・Connect potentiometer to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FF0000"/>
                </a:solidFill>
              </a:rPr>
              <a:t>Right</a:t>
            </a:r>
            <a:r>
              <a:rPr b="1"/>
              <a:t> pin </a:t>
            </a:r>
            <a:r>
              <a:t>of potentiometer → </a:t>
            </a:r>
            <a:r>
              <a:rPr b="1">
                <a:solidFill>
                  <a:srgbClr val="FF0000"/>
                </a:solidFill>
              </a:rPr>
              <a:t>“+”</a:t>
            </a:r>
            <a:r>
              <a:rPr b="1">
                <a:solidFill>
                  <a:srgbClr val="FF6600"/>
                </a:solidFill>
              </a:rPr>
              <a:t> 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3366FF"/>
                </a:solidFill>
              </a:rPr>
              <a:t>Left</a:t>
            </a:r>
            <a:r>
              <a:rPr b="1"/>
              <a:t> pin </a:t>
            </a:r>
            <a:r>
              <a:t>of potentiometer → </a:t>
            </a:r>
            <a:r>
              <a:rPr b="1">
                <a:solidFill>
                  <a:srgbClr val="3366FF"/>
                </a:solidFill>
              </a:rPr>
              <a:t>“-”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008000"/>
                </a:solidFill>
              </a:rPr>
              <a:t>Center</a:t>
            </a:r>
            <a:r>
              <a:rPr b="1"/>
              <a:t> pin </a:t>
            </a:r>
            <a:r>
              <a:t>of potentiometer → </a:t>
            </a:r>
            <a:r>
              <a:rPr b="1"/>
              <a:t>A0</a:t>
            </a:r>
            <a:r>
              <a:t> on Arduino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3789876" y="6278623"/>
            <a:ext cx="6161847" cy="3508844"/>
            <a:chOff x="0" y="-257005"/>
            <a:chExt cx="6161846" cy="3508843"/>
          </a:xfrm>
        </p:grpSpPr>
        <p:pic>
          <p:nvPicPr>
            <p:cNvPr id="361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51839" cy="3251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2" name="Straight Arrow Connector 5"/>
            <p:cNvSpPr/>
            <p:nvPr/>
          </p:nvSpPr>
          <p:spPr>
            <a:xfrm flipH="1">
              <a:off x="2674748" y="380040"/>
              <a:ext cx="1931719" cy="219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63" name="Straight Arrow Connector 7"/>
            <p:cNvSpPr/>
            <p:nvPr/>
          </p:nvSpPr>
          <p:spPr>
            <a:xfrm flipH="1" flipV="1">
              <a:off x="2864993" y="1184875"/>
              <a:ext cx="22097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64" name="Straight Arrow Connector 9"/>
            <p:cNvSpPr/>
            <p:nvPr/>
          </p:nvSpPr>
          <p:spPr>
            <a:xfrm flipH="1" flipV="1">
              <a:off x="2864992" y="1609243"/>
              <a:ext cx="2385380" cy="8926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65" name="TextBox 10"/>
            <p:cNvSpPr txBox="1"/>
            <p:nvPr/>
          </p:nvSpPr>
          <p:spPr>
            <a:xfrm>
              <a:off x="4680777" y="-257006"/>
              <a:ext cx="372015" cy="766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366" name="TextBox 12"/>
            <p:cNvSpPr txBox="1"/>
            <p:nvPr/>
          </p:nvSpPr>
          <p:spPr>
            <a:xfrm>
              <a:off x="5275095" y="2054474"/>
              <a:ext cx="325396" cy="1008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6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-</a:t>
              </a:r>
            </a:p>
          </p:txBody>
        </p:sp>
        <p:sp>
          <p:nvSpPr>
            <p:cNvPr id="367" name="TextBox 13"/>
            <p:cNvSpPr txBox="1"/>
            <p:nvPr/>
          </p:nvSpPr>
          <p:spPr>
            <a:xfrm>
              <a:off x="5111871" y="836969"/>
              <a:ext cx="1049976" cy="695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Wire (3)</a:t>
            </a:r>
          </a:p>
        </p:txBody>
      </p:sp>
      <p:sp>
        <p:nvSpPr>
          <p:cNvPr id="3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22733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FF6600"/>
                </a:solidFill>
              </a:rPr>
              <a:t>Orange</a:t>
            </a:r>
            <a:r>
              <a:t> wire of servo motor → </a:t>
            </a:r>
            <a:r>
              <a:rPr b="1">
                <a:solidFill>
                  <a:srgbClr val="FF6600"/>
                </a:solidFill>
              </a:rPr>
              <a:t>D9</a:t>
            </a:r>
            <a:r>
              <a:rPr b="1"/>
              <a:t> </a:t>
            </a:r>
            <a:r>
              <a:t>on Arduino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FF6600"/>
                </a:solidFill>
              </a:rPr>
              <a:t>Red</a:t>
            </a:r>
            <a:r>
              <a:t> wire of servo motor → </a:t>
            </a:r>
            <a:r>
              <a:rPr b="1">
                <a:solidFill>
                  <a:srgbClr val="FF0000"/>
                </a:solidFill>
              </a:rPr>
              <a:t>“+”</a:t>
            </a:r>
            <a:r>
              <a:rPr b="1">
                <a:solidFill>
                  <a:srgbClr val="FF6600"/>
                </a:solidFill>
              </a:rPr>
              <a:t> 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984807"/>
                </a:solidFill>
              </a:rPr>
              <a:t>Brown</a:t>
            </a:r>
            <a:r>
              <a:t> wire of servo motor → </a:t>
            </a:r>
            <a:r>
              <a:rPr b="1">
                <a:solidFill>
                  <a:srgbClr val="3366FF"/>
                </a:solidFill>
              </a:rPr>
              <a:t>“-”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/>
            </a:r>
            <a:br/>
            <a:r>
              <a:t/>
            </a:r>
            <a:br/>
            <a:endParaRPr/>
          </a:p>
        </p:txBody>
      </p:sp>
      <p:pic>
        <p:nvPicPr>
          <p:cNvPr id="37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73" y="5824211"/>
            <a:ext cx="11704321" cy="5852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3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66674">
              <a:spcBef>
                <a:spcPts val="900"/>
              </a:spcBef>
              <a:defRPr sz="3686" b="1" strike="sngStrike">
                <a:solidFill>
                  <a:srgbClr val="A6AAA9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 defTabSz="566674">
              <a:spcBef>
                <a:spcPts val="900"/>
              </a:spcBef>
              <a:defRPr sz="3686" b="1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trike="sngStrike">
                <a:solidFill>
                  <a:srgbClr val="A6AAA9"/>
                </a:solidFill>
              </a:rPr>
              <a:t> 2. Learn the difference between analog and digital</a:t>
            </a:r>
            <a:br>
              <a:rPr strike="sngStrike">
                <a:solidFill>
                  <a:srgbClr val="A6AAA9"/>
                </a:solidFill>
              </a:rPr>
            </a:br>
            <a:r>
              <a:t/>
            </a:r>
            <a:br/>
            <a:r>
              <a:rPr strike="sngStrike">
                <a:solidFill>
                  <a:srgbClr val="A6AAA9"/>
                </a:solidFill>
              </a:rPr>
              <a:t> 3. Analog control of servo motor with potentiometer</a:t>
            </a:r>
            <a:br>
              <a:rPr strike="sngStrike">
                <a:solidFill>
                  <a:srgbClr val="A6AAA9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4. Analog control of servo motor with mic and Processing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/>
            </a:r>
            <a:br>
              <a:rPr>
                <a:solidFill>
                  <a:srgbClr val="000000"/>
                </a:solidFill>
              </a:rPr>
            </a:br>
            <a: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OF MY WORKS</a:t>
            </a:r>
          </a:p>
        </p:txBody>
      </p:sp>
      <p:pic>
        <p:nvPicPr>
          <p:cNvPr id="27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t="6003" b="6002"/>
          <a:stretch>
            <a:fillRect/>
          </a:stretch>
        </p:blipFill>
        <p:spPr>
          <a:xfrm>
            <a:off x="650239" y="2275840"/>
            <a:ext cx="11704322" cy="643692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4"/>
          <p:cNvSpPr txBox="1"/>
          <p:nvPr/>
        </p:nvSpPr>
        <p:spPr>
          <a:xfrm>
            <a:off x="991082" y="8673308"/>
            <a:ext cx="110226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Drawing Program using Arduino and Processing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#2</a:t>
            </a:r>
          </a:p>
        </p:txBody>
      </p:sp>
      <p:sp>
        <p:nvSpPr>
          <p:cNvPr id="37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648" y="920750"/>
            <a:ext cx="11899504" cy="6286500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t>Let’s connect the </a:t>
            </a:r>
            <a:r>
              <a:rPr b="1"/>
              <a:t>servo motor </a:t>
            </a:r>
            <a:r>
              <a:t>with </a:t>
            </a:r>
            <a:r>
              <a:rPr b="1"/>
              <a:t>Processing</a:t>
            </a:r>
            <a:r>
              <a:t>, and make it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interactive with sound.</a:t>
            </a:r>
          </a:p>
          <a:p>
            <a:pPr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t> </a:t>
            </a:r>
          </a:p>
        </p:txBody>
      </p:sp>
      <p:pic>
        <p:nvPicPr>
          <p:cNvPr id="379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2476" y="5765800"/>
            <a:ext cx="3810001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9624" y="5905500"/>
            <a:ext cx="3581401" cy="226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Arrow"/>
          <p:cNvSpPr/>
          <p:nvPr/>
        </p:nvSpPr>
        <p:spPr>
          <a:xfrm>
            <a:off x="2867124" y="6197600"/>
            <a:ext cx="1270001" cy="1270000"/>
          </a:xfrm>
          <a:prstGeom prst="rightArrow">
            <a:avLst>
              <a:gd name="adj1" fmla="val 38047"/>
              <a:gd name="adj2" fmla="val 66703"/>
            </a:avLst>
          </a:prstGeom>
          <a:solidFill>
            <a:srgbClr val="8BC3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8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5324" y="6197600"/>
            <a:ext cx="1270001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Content Placeholder 4" descr="Content Placeholder 4"/>
          <p:cNvPicPr>
            <a:picLocks noChangeAspect="1"/>
          </p:cNvPicPr>
          <p:nvPr/>
        </p:nvPicPr>
        <p:blipFill>
          <a:blip r:embed="rId5">
            <a:extLst/>
          </a:blip>
          <a:srcRect t="12149" b="12149"/>
          <a:stretch>
            <a:fillRect/>
          </a:stretch>
        </p:blipFill>
        <p:spPr>
          <a:xfrm>
            <a:off x="8861524" y="4417218"/>
            <a:ext cx="4110679" cy="226071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Arrow"/>
          <p:cNvSpPr/>
          <p:nvPr/>
        </p:nvSpPr>
        <p:spPr>
          <a:xfrm>
            <a:off x="7401024" y="6197600"/>
            <a:ext cx="1270001" cy="1270000"/>
          </a:xfrm>
          <a:prstGeom prst="rightArrow">
            <a:avLst>
              <a:gd name="adj1" fmla="val 38047"/>
              <a:gd name="adj2" fmla="val 66703"/>
            </a:avLst>
          </a:prstGeom>
          <a:solidFill>
            <a:srgbClr val="8BC3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85" name="Content Placeholder 3" descr="Content Placeholder 3"/>
          <p:cNvPicPr>
            <a:picLocks noChangeAspect="1"/>
          </p:cNvPicPr>
          <p:nvPr/>
        </p:nvPicPr>
        <p:blipFill>
          <a:blip r:embed="rId6">
            <a:extLst/>
          </a:blip>
          <a:srcRect t="16252" b="16251"/>
          <a:stretch>
            <a:fillRect/>
          </a:stretch>
        </p:blipFill>
        <p:spPr>
          <a:xfrm>
            <a:off x="8453344" y="7094317"/>
            <a:ext cx="4528526" cy="2490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Processing</a:t>
            </a:r>
          </a:p>
        </p:txBody>
      </p:sp>
      <p:pic>
        <p:nvPicPr>
          <p:cNvPr id="38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t="18025" b="18024"/>
          <a:stretch>
            <a:fillRect/>
          </a:stretch>
        </p:blipFill>
        <p:spPr>
          <a:xfrm>
            <a:off x="650239" y="2275839"/>
            <a:ext cx="11704322" cy="6436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4128" y="913527"/>
            <a:ext cx="4800672" cy="480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irm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Firmata</a:t>
            </a:r>
          </a:p>
        </p:txBody>
      </p:sp>
      <p:sp>
        <p:nvSpPr>
          <p:cNvPr id="392" name="・Firmata:  “a generic protocol for communicating with microcontrollers from software on a host computer.“  →Simply, the library which enables easy serial communication between Arduino and Laptop.…"/>
          <p:cNvSpPr txBox="1">
            <a:spLocks noGrp="1"/>
          </p:cNvSpPr>
          <p:nvPr>
            <p:ph type="body" idx="1"/>
          </p:nvPr>
        </p:nvSpPr>
        <p:spPr>
          <a:xfrm>
            <a:off x="673100" y="2609850"/>
            <a:ext cx="11658600" cy="6286500"/>
          </a:xfrm>
          <a:prstGeom prst="rect">
            <a:avLst/>
          </a:prstGeom>
        </p:spPr>
        <p:txBody>
          <a:bodyPr/>
          <a:lstStyle/>
          <a:p>
            <a:pPr defTabSz="514095">
              <a:spcBef>
                <a:spcPts val="3600"/>
              </a:spcBef>
              <a:defRPr sz="3168"/>
            </a:pPr>
            <a:r>
              <a:t>・</a:t>
            </a:r>
            <a:r>
              <a:rPr b="1"/>
              <a:t>Firmata:  “</a:t>
            </a:r>
            <a:r>
              <a:t>a generic protocol for communicating with microcontrollers from software on a host computer.“</a:t>
            </a:r>
            <a:br/>
            <a:r>
              <a:rPr b="1"/>
              <a:t/>
            </a:r>
            <a:br>
              <a:rPr b="1"/>
            </a:br>
            <a:r>
              <a:t>→Simply, </a:t>
            </a:r>
            <a:r>
              <a:rPr b="1"/>
              <a:t>the library which enables easy serial communication between Arduino and Laptop.</a:t>
            </a:r>
          </a:p>
          <a:p>
            <a:pPr defTabSz="514095">
              <a:spcBef>
                <a:spcPts val="3600"/>
              </a:spcBef>
              <a:defRPr sz="3168"/>
            </a:pPr>
            <a:r>
              <a:t>・To open </a:t>
            </a:r>
            <a:r>
              <a:rPr b="1"/>
              <a:t>Firmata</a:t>
            </a:r>
            <a:r>
              <a:t>: </a:t>
            </a:r>
            <a:br/>
            <a:r>
              <a:t/>
            </a:r>
            <a:br/>
            <a:r>
              <a:t>　Arduino -&gt; File -&gt; Examples</a:t>
            </a:r>
            <a:br/>
            <a:r>
              <a:t>                                   -&gt; Firmata -&gt; StandardFirmata</a:t>
            </a:r>
          </a:p>
          <a:p>
            <a:pPr defTabSz="514095">
              <a:spcBef>
                <a:spcPts val="3600"/>
              </a:spcBef>
              <a:defRPr sz="3168"/>
            </a:pPr>
            <a:r>
              <a:t>　→Upload them as we did!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0916" y="4907638"/>
            <a:ext cx="9916351" cy="4809727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6097"/>
            </a:pPr>
            <a:r>
              <a:t>Uploading Firmata to Arduino</a:t>
            </a:r>
          </a:p>
        </p:txBody>
      </p:sp>
      <p:sp>
        <p:nvSpPr>
          <p:cNvPr id="3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43566" y="-554567"/>
            <a:ext cx="11099801" cy="628650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Connect Arduino to Laptop with USB</a:t>
            </a:r>
          </a:p>
          <a:p>
            <a:r>
              <a:t>　→ Press Upload (         ) button</a:t>
            </a:r>
          </a:p>
        </p:txBody>
      </p:sp>
      <p:sp>
        <p:nvSpPr>
          <p:cNvPr id="397" name="Down Arrow 6"/>
          <p:cNvSpPr/>
          <p:nvPr/>
        </p:nvSpPr>
        <p:spPr>
          <a:xfrm>
            <a:off x="3766120" y="4167279"/>
            <a:ext cx="442325" cy="141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34"/>
                </a:moveTo>
                <a:lnTo>
                  <a:pt x="5400" y="18234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34"/>
                </a:lnTo>
                <a:lnTo>
                  <a:pt x="21600" y="18234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D1403C"/>
              </a:gs>
              <a:gs pos="100000">
                <a:srgbClr val="FFA5A3"/>
              </a:gs>
            </a:gsLst>
            <a:lin ang="16200000"/>
          </a:gradFill>
          <a:ln w="12700">
            <a:solidFill>
              <a:srgbClr val="BE4B48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Arrow"/>
          <p:cNvSpPr/>
          <p:nvPr/>
        </p:nvSpPr>
        <p:spPr>
          <a:xfrm>
            <a:off x="5653475" y="3237871"/>
            <a:ext cx="981852" cy="899584"/>
          </a:xfrm>
          <a:prstGeom prst="rightArrow">
            <a:avLst>
              <a:gd name="adj1" fmla="val 32000"/>
              <a:gd name="adj2" fmla="val 69853"/>
            </a:avLst>
          </a:prstGeom>
          <a:solidFill>
            <a:srgbClr val="8BC3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rocessing Code (1)"/>
          <p:cNvSpPr txBox="1">
            <a:spLocks noGrp="1"/>
          </p:cNvSpPr>
          <p:nvPr>
            <p:ph type="title"/>
          </p:nvPr>
        </p:nvSpPr>
        <p:spPr>
          <a:xfrm>
            <a:off x="952500" y="54686"/>
            <a:ext cx="11099800" cy="1354139"/>
          </a:xfrm>
          <a:prstGeom prst="rect">
            <a:avLst/>
          </a:prstGeom>
        </p:spPr>
        <p:txBody>
          <a:bodyPr/>
          <a:lstStyle/>
          <a:p>
            <a:r>
              <a:rPr dirty="0"/>
              <a:t>Processing Code </a:t>
            </a:r>
          </a:p>
        </p:txBody>
      </p:sp>
      <p:sp>
        <p:nvSpPr>
          <p:cNvPr id="401" name="import processing.serial.*;…"/>
          <p:cNvSpPr txBox="1">
            <a:spLocks noGrp="1"/>
          </p:cNvSpPr>
          <p:nvPr>
            <p:ph type="body" idx="1"/>
          </p:nvPr>
        </p:nvSpPr>
        <p:spPr>
          <a:xfrm>
            <a:off x="302835" y="2188320"/>
            <a:ext cx="12399130" cy="6842430"/>
          </a:xfrm>
          <a:prstGeom prst="rect">
            <a:avLst/>
          </a:prstGeom>
          <a:solidFill>
            <a:srgbClr val="000000"/>
          </a:solidFill>
        </p:spPr>
        <p:txBody>
          <a:bodyPr>
            <a:noAutofit/>
          </a:bodyPr>
          <a:lstStyle/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import</a:t>
            </a:r>
            <a:r>
              <a:rPr sz="2800" dirty="0"/>
              <a:t> processing.serial.*;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import</a:t>
            </a:r>
            <a:r>
              <a:rPr sz="2800" dirty="0"/>
              <a:t> cc.arduino.*;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import</a:t>
            </a:r>
            <a:r>
              <a:rPr sz="2800" dirty="0"/>
              <a:t> ddf.minim.*;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Arduino arduino;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Minim minim;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AudioInput in;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800" dirty="0"/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color</a:t>
            </a:r>
            <a:r>
              <a:rPr sz="2800" dirty="0"/>
              <a:t> white;</a:t>
            </a:r>
          </a:p>
          <a:p>
            <a:pPr defTabSz="457200">
              <a:lnSpc>
                <a:spcPts val="5800"/>
              </a:lnSpc>
              <a:defRPr sz="37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int</a:t>
            </a:r>
            <a:r>
              <a:rPr sz="2800" dirty="0"/>
              <a:t> pos = 80;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rocessing Code (2)"/>
          <p:cNvSpPr txBox="1">
            <a:spLocks noGrp="1"/>
          </p:cNvSpPr>
          <p:nvPr>
            <p:ph type="title"/>
          </p:nvPr>
        </p:nvSpPr>
        <p:spPr>
          <a:xfrm>
            <a:off x="952500" y="338849"/>
            <a:ext cx="11099800" cy="135413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04" name="void setup(){…"/>
          <p:cNvSpPr txBox="1">
            <a:spLocks noGrp="1"/>
          </p:cNvSpPr>
          <p:nvPr>
            <p:ph type="body" idx="1"/>
          </p:nvPr>
        </p:nvSpPr>
        <p:spPr>
          <a:xfrm>
            <a:off x="293066" y="175828"/>
            <a:ext cx="12542728" cy="9436131"/>
          </a:xfrm>
          <a:prstGeom prst="rect">
            <a:avLst/>
          </a:prstGeom>
          <a:solidFill>
            <a:srgbClr val="000000"/>
          </a:solidFill>
        </p:spPr>
        <p:txBody>
          <a:bodyPr>
            <a:noAutofit/>
          </a:bodyPr>
          <a:lstStyle/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void</a:t>
            </a:r>
            <a:r>
              <a:rPr sz="28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 setup</a:t>
            </a:r>
            <a:r>
              <a:rPr sz="2800" dirty="0"/>
              <a:t>(){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size</a:t>
            </a:r>
            <a:r>
              <a:rPr sz="2800" dirty="0"/>
              <a:t>(512, 200, </a:t>
            </a:r>
            <a:r>
              <a:rPr sz="2800" dirty="0">
                <a:solidFill>
                  <a:schemeClr val="accent3"/>
                </a:solidFill>
              </a:rPr>
              <a:t>P2D</a:t>
            </a:r>
            <a:r>
              <a:rPr sz="2800" dirty="0"/>
              <a:t>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white = </a:t>
            </a:r>
            <a:r>
              <a:rPr sz="28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color</a:t>
            </a:r>
            <a:r>
              <a:rPr sz="2800" dirty="0"/>
              <a:t>(255);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sz="28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colorMode</a:t>
            </a:r>
            <a:r>
              <a:rPr sz="2800" dirty="0"/>
              <a:t>(HSB,100);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minim =</a:t>
            </a: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 new </a:t>
            </a:r>
            <a:r>
              <a:rPr sz="2800" dirty="0"/>
              <a:t>Minim(</a:t>
            </a: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this</a:t>
            </a:r>
            <a:r>
              <a:rPr sz="2800" dirty="0"/>
              <a:t>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minim.debugOn();  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in = minim.getLineIn(Minim.STEREO, 1024);</a:t>
            </a:r>
            <a:r>
              <a:rPr sz="2800" dirty="0">
                <a:solidFill>
                  <a:srgbClr val="A6AAA9"/>
                </a:solidFill>
              </a:rPr>
              <a:t>// get a line in from Minim, default bit depth as 16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</a:t>
            </a:r>
            <a:r>
              <a:rPr sz="28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 background</a:t>
            </a:r>
            <a:r>
              <a:rPr sz="2800" dirty="0"/>
              <a:t>(0);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arduino = </a:t>
            </a: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new</a:t>
            </a:r>
            <a:r>
              <a:rPr sz="2800" dirty="0"/>
              <a:t> Arduino(</a:t>
            </a:r>
            <a:r>
              <a:rPr sz="28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this</a:t>
            </a:r>
            <a:r>
              <a:rPr sz="2800" dirty="0"/>
              <a:t>, Arduino.list()</a:t>
            </a:r>
            <a:r>
              <a:rPr sz="2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[2]</a:t>
            </a:r>
            <a:r>
              <a:rPr sz="2800" dirty="0"/>
              <a:t>, 57600); </a:t>
            </a:r>
            <a:r>
              <a:rPr sz="2800" dirty="0">
                <a:solidFill>
                  <a:srgbClr val="A6AAA9"/>
                </a:solidFill>
              </a:rPr>
              <a:t>//your offset may vary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arduino.pinMode(9,5);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arduino.analogWrite(9, pos);  </a:t>
            </a:r>
            <a:r>
              <a:rPr sz="2800" dirty="0">
                <a:solidFill>
                  <a:srgbClr val="A6AAA9"/>
                </a:solidFill>
              </a:rPr>
              <a:t>//calibration</a:t>
            </a:r>
          </a:p>
          <a:p>
            <a:pPr defTabSz="416052">
              <a:lnSpc>
                <a:spcPts val="5000"/>
              </a:lnSpc>
              <a:defRPr sz="3185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rocessing Code (3)"/>
          <p:cNvSpPr txBox="1">
            <a:spLocks noGrp="1"/>
          </p:cNvSpPr>
          <p:nvPr>
            <p:ph type="title"/>
          </p:nvPr>
        </p:nvSpPr>
        <p:spPr>
          <a:xfrm>
            <a:off x="952500" y="186449"/>
            <a:ext cx="11099800" cy="135413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07" name="void draw(){…"/>
          <p:cNvSpPr txBox="1">
            <a:spLocks noGrp="1"/>
          </p:cNvSpPr>
          <p:nvPr>
            <p:ph type="body" idx="1"/>
          </p:nvPr>
        </p:nvSpPr>
        <p:spPr>
          <a:xfrm>
            <a:off x="175838" y="0"/>
            <a:ext cx="12679985" cy="9944081"/>
          </a:xfrm>
          <a:prstGeom prst="rect">
            <a:avLst/>
          </a:prstGeom>
          <a:solidFill>
            <a:srgbClr val="000000"/>
          </a:solidFill>
        </p:spPr>
        <p:txBody>
          <a:bodyPr>
            <a:noAutofit/>
          </a:bodyPr>
          <a:lstStyle/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void</a:t>
            </a:r>
            <a:r>
              <a:rPr sz="2400" dirty="0"/>
              <a:t>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draw</a:t>
            </a:r>
            <a:r>
              <a:rPr sz="2400" dirty="0"/>
              <a:t>(){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background</a:t>
            </a:r>
            <a:r>
              <a:rPr sz="2400" dirty="0"/>
              <a:t>(0);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</a:t>
            </a:r>
            <a:r>
              <a:rPr sz="2400" dirty="0">
                <a:solidFill>
                  <a:schemeClr val="accent3"/>
                </a:solidFill>
              </a:rPr>
              <a:t>for</a:t>
            </a:r>
            <a:r>
              <a:rPr sz="2400" dirty="0"/>
              <a:t>(</a:t>
            </a:r>
            <a:r>
              <a:rPr sz="24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int</a:t>
            </a:r>
            <a:r>
              <a:rPr sz="2400" dirty="0"/>
              <a:t> i = 0; i &lt; in.bufferSize() - 1; i++){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stroke</a:t>
            </a:r>
            <a:r>
              <a:rPr sz="2400" dirty="0"/>
              <a:t>((1+in.left.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(i))*50,100,100);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line</a:t>
            </a:r>
            <a:r>
              <a:rPr sz="2400" dirty="0"/>
              <a:t>(i, 50 + in.left.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(i)*50, i+1, 50 + in.left.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(i+1)*50);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 stroke</a:t>
            </a:r>
            <a:r>
              <a:rPr sz="2400" dirty="0"/>
              <a:t>(white);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line</a:t>
            </a:r>
            <a:r>
              <a:rPr sz="2400" dirty="0"/>
              <a:t>(i, 150 + in.right.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(i)*50, i+1, 150 + in.right.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(i+1)*50);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</a:t>
            </a:r>
            <a:r>
              <a:rPr sz="24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int</a:t>
            </a:r>
            <a:r>
              <a:rPr sz="2400" dirty="0"/>
              <a:t> newPos = int(map(in.right.</a:t>
            </a:r>
            <a:r>
              <a:rPr sz="2400"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get</a:t>
            </a:r>
            <a:r>
              <a:rPr sz="2400" dirty="0"/>
              <a:t>(i)*2, -5, 2, 60, 160));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</a:t>
            </a:r>
            <a:r>
              <a:rPr sz="24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println</a:t>
            </a:r>
            <a:r>
              <a:rPr sz="2400" dirty="0"/>
              <a:t> ("Pos = " + newPos);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if (newPos != pos){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    arduino.analogWrite(9, newPos);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    pos=newPos;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  }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}</a:t>
            </a:r>
          </a:p>
          <a:p>
            <a:pPr defTabSz="425195">
              <a:lnSpc>
                <a:spcPts val="4800"/>
              </a:lnSpc>
              <a:defRPr sz="2976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rocessing Code (4)"/>
          <p:cNvSpPr txBox="1">
            <a:spLocks noGrp="1"/>
          </p:cNvSpPr>
          <p:nvPr>
            <p:ph type="title"/>
          </p:nvPr>
        </p:nvSpPr>
        <p:spPr>
          <a:xfrm>
            <a:off x="952500" y="516649"/>
            <a:ext cx="11099800" cy="1354139"/>
          </a:xfrm>
          <a:prstGeom prst="rect">
            <a:avLst/>
          </a:prstGeom>
        </p:spPr>
        <p:txBody>
          <a:bodyPr/>
          <a:lstStyle/>
          <a:p>
            <a:r>
              <a:rPr dirty="0"/>
              <a:t>Processing Code </a:t>
            </a:r>
            <a:r>
              <a:rPr lang="en-US" dirty="0" smtClean="0"/>
              <a:t>(contd)</a:t>
            </a:r>
            <a:endParaRPr dirty="0"/>
          </a:p>
        </p:txBody>
      </p:sp>
      <p:sp>
        <p:nvSpPr>
          <p:cNvPr id="410" name="void stop(){…"/>
          <p:cNvSpPr txBox="1">
            <a:spLocks noGrp="1"/>
          </p:cNvSpPr>
          <p:nvPr>
            <p:ph type="body" idx="1"/>
          </p:nvPr>
        </p:nvSpPr>
        <p:spPr>
          <a:xfrm>
            <a:off x="462072" y="2102132"/>
            <a:ext cx="12080656" cy="7301936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void</a:t>
            </a:r>
            <a:r>
              <a:t>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stop</a:t>
            </a:r>
            <a:r>
              <a:t>(){</a:t>
            </a:r>
          </a:p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// always close Minim audio classes when you are done with them</a:t>
            </a:r>
            <a:endParaRPr>
              <a:solidFill>
                <a:srgbClr val="DCDEE0"/>
              </a:solidFill>
            </a:endParaRPr>
          </a:p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in.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close</a:t>
            </a:r>
            <a:r>
              <a:t>();</a:t>
            </a:r>
          </a:p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minim.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stop</a:t>
            </a:r>
            <a:r>
              <a:t>();</a:t>
            </a:r>
          </a:p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super</a:t>
            </a:r>
            <a:r>
              <a:t>.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stop</a:t>
            </a:r>
            <a:r>
              <a:t>();</a:t>
            </a:r>
          </a:p>
          <a:p>
            <a:pPr defTabSz="457200">
              <a:lnSpc>
                <a:spcPts val="6600"/>
              </a:lnSpc>
              <a:defRPr sz="44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Wire (1)</a:t>
            </a:r>
          </a:p>
        </p:txBody>
      </p:sp>
      <p:sp>
        <p:nvSpPr>
          <p:cNvPr id="41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72633" y="647700"/>
            <a:ext cx="11099801" cy="6286500"/>
          </a:xfrm>
          <a:prstGeom prst="rect">
            <a:avLst/>
          </a:prstGeom>
        </p:spPr>
        <p:txBody>
          <a:bodyPr/>
          <a:lstStyle/>
          <a:p>
            <a:r>
              <a:t>・ 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r>
              <a:t> pin on Arduino → 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“+”</a:t>
            </a:r>
            <a:r>
              <a:rPr b="1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t>on breadboard</a:t>
            </a:r>
          </a:p>
          <a:p>
            <a:r>
              <a:t>・</a:t>
            </a:r>
            <a:r>
              <a:rPr b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r>
              <a:rPr>
                <a:solidFill>
                  <a:srgbClr val="FF6600"/>
                </a:solidFill>
              </a:rPr>
              <a:t> </a:t>
            </a:r>
            <a:r>
              <a:t>pin on Arduino → </a:t>
            </a:r>
            <a:r>
              <a:rPr b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“-”</a:t>
            </a:r>
            <a:r>
              <a:t> on breadboard</a:t>
            </a:r>
          </a:p>
        </p:txBody>
      </p:sp>
      <p:pic>
        <p:nvPicPr>
          <p:cNvPr id="41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7" y="4781104"/>
            <a:ext cx="10111506" cy="4202595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Box 4"/>
          <p:cNvSpPr txBox="1"/>
          <p:nvPr/>
        </p:nvSpPr>
        <p:spPr>
          <a:xfrm>
            <a:off x="5001183" y="8797262"/>
            <a:ext cx="30024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Jumper Wire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Wire (2)</a:t>
            </a:r>
          </a:p>
        </p:txBody>
      </p:sp>
      <p:sp>
        <p:nvSpPr>
          <p:cNvPr id="4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FF6600"/>
                </a:solidFill>
              </a:rPr>
              <a:t>Orange</a:t>
            </a:r>
            <a:r>
              <a:t> wire of servo motor → </a:t>
            </a:r>
            <a:r>
              <a:rPr b="1">
                <a:solidFill>
                  <a:srgbClr val="FF6600"/>
                </a:solidFill>
              </a:rPr>
              <a:t>D9</a:t>
            </a:r>
            <a:r>
              <a:rPr b="1"/>
              <a:t> </a:t>
            </a:r>
            <a:r>
              <a:t>on Arduino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FF6600"/>
                </a:solidFill>
              </a:rPr>
              <a:t>Red</a:t>
            </a:r>
            <a:r>
              <a:t> wire of servo motor → </a:t>
            </a:r>
            <a:r>
              <a:rPr b="1">
                <a:solidFill>
                  <a:srgbClr val="FF0000"/>
                </a:solidFill>
              </a:rPr>
              <a:t>“+”</a:t>
            </a:r>
            <a:r>
              <a:rPr b="1">
                <a:solidFill>
                  <a:srgbClr val="FF6600"/>
                </a:solidFill>
              </a:rPr>
              <a:t> 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>・</a:t>
            </a:r>
            <a:r>
              <a:rPr b="1">
                <a:solidFill>
                  <a:srgbClr val="984807"/>
                </a:solidFill>
              </a:rPr>
              <a:t>Brown</a:t>
            </a:r>
            <a:r>
              <a:t> wire of servo motor → </a:t>
            </a:r>
            <a:r>
              <a:rPr b="1">
                <a:solidFill>
                  <a:srgbClr val="3366FF"/>
                </a:solidFill>
              </a:rPr>
              <a:t>“-”</a:t>
            </a:r>
            <a:r>
              <a:t> on breadboard</a:t>
            </a:r>
          </a:p>
          <a:p>
            <a:pPr>
              <a:defRPr>
                <a:latin typeface="Roboto"/>
                <a:ea typeface="Roboto"/>
                <a:cs typeface="Roboto"/>
                <a:sym typeface="Roboto"/>
              </a:defRPr>
            </a:pPr>
            <a:r>
              <a:t/>
            </a:r>
            <a:br/>
            <a:r>
              <a:t/>
            </a:r>
            <a:br/>
            <a:endParaRPr/>
          </a:p>
        </p:txBody>
      </p:sp>
      <p:pic>
        <p:nvPicPr>
          <p:cNvPr id="41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79" y="6086678"/>
            <a:ext cx="11704322" cy="585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OF MY WORKS</a:t>
            </a:r>
          </a:p>
        </p:txBody>
      </p:sp>
      <p:pic>
        <p:nvPicPr>
          <p:cNvPr id="27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t="13336" b="13336"/>
          <a:stretch>
            <a:fillRect/>
          </a:stretch>
        </p:blipFill>
        <p:spPr>
          <a:xfrm>
            <a:off x="650239" y="2374874"/>
            <a:ext cx="11704322" cy="643692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xtBox 6"/>
          <p:cNvSpPr txBox="1"/>
          <p:nvPr/>
        </p:nvSpPr>
        <p:spPr>
          <a:xfrm>
            <a:off x="991082" y="8892061"/>
            <a:ext cx="110226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Drawing Program using Arduino and Processing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42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96900" y="2609850"/>
            <a:ext cx="1200914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3800" b="1" strike="sngStrike">
                <a:solidFill>
                  <a:srgbClr val="A6AAA9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>
              <a:spcBef>
                <a:spcPts val="900"/>
              </a:spcBef>
              <a:defRPr sz="3800" b="1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trike="sngStrike">
                <a:solidFill>
                  <a:srgbClr val="A6AAA9"/>
                </a:solidFill>
              </a:rPr>
              <a:t> 2. Learn the difference between analog and digital</a:t>
            </a:r>
            <a:br>
              <a:rPr strike="sngStrike">
                <a:solidFill>
                  <a:srgbClr val="A6AAA9"/>
                </a:solidFill>
              </a:rPr>
            </a:br>
            <a:r>
              <a:rPr strike="sngStrike">
                <a:solidFill>
                  <a:srgbClr val="A6AAA9"/>
                </a:solidFill>
              </a:rPr>
              <a:t/>
            </a:r>
            <a:br>
              <a:rPr strike="sngStrike">
                <a:solidFill>
                  <a:srgbClr val="A6AAA9"/>
                </a:solidFill>
              </a:rPr>
            </a:br>
            <a:r>
              <a:rPr strike="sngStrike">
                <a:solidFill>
                  <a:srgbClr val="A6AAA9"/>
                </a:solidFill>
              </a:rPr>
              <a:t> 3. Analog control of servo motor with potentiometer</a:t>
            </a:r>
            <a:br>
              <a:rPr strike="sngStrike">
                <a:solidFill>
                  <a:srgbClr val="A6AAA9"/>
                </a:solidFill>
              </a:rPr>
            </a:br>
            <a:r>
              <a:rPr strike="sngStrike">
                <a:solidFill>
                  <a:srgbClr val="A6AAA9"/>
                </a:solidFill>
              </a:rPr>
              <a:t/>
            </a:r>
            <a:br>
              <a:rPr strike="sngStrike">
                <a:solidFill>
                  <a:srgbClr val="A6AAA9"/>
                </a:solidFill>
              </a:rPr>
            </a:br>
            <a:r>
              <a:rPr strike="sngStrike">
                <a:solidFill>
                  <a:srgbClr val="A6AAA9"/>
                </a:solidFill>
              </a:rPr>
              <a:t> 4. Analog control of servo motor with mic and Processing</a:t>
            </a:r>
            <a:r>
              <a:t/>
            </a:r>
            <a:br/>
            <a:r>
              <a:t/>
            </a:r>
            <a:br/>
            <a:r>
              <a:rPr>
                <a:solidFill>
                  <a:srgbClr val="000000"/>
                </a:solidFill>
              </a:rP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xfrm>
            <a:off x="952500" y="630949"/>
            <a:ext cx="11099800" cy="1354139"/>
          </a:xfrm>
          <a:prstGeom prst="rect">
            <a:avLst/>
          </a:prstGeom>
        </p:spPr>
        <p:txBody>
          <a:bodyPr/>
          <a:lstStyle/>
          <a:p>
            <a:r>
              <a:t>Example #3… Robot!</a:t>
            </a:r>
          </a:p>
        </p:txBody>
      </p:sp>
      <p:pic>
        <p:nvPicPr>
          <p:cNvPr id="425" name="UNADJUSTEDNONRAW_thumb_a45.jpg" descr="UNADJUSTEDNONRAW_thumb_a45.jpg"/>
          <p:cNvPicPr>
            <a:picLocks noChangeAspect="1"/>
          </p:cNvPicPr>
          <p:nvPr/>
        </p:nvPicPr>
        <p:blipFill>
          <a:blip r:embed="rId2">
            <a:extLst/>
          </a:blip>
          <a:srcRect b="25985"/>
          <a:stretch>
            <a:fillRect/>
          </a:stretch>
        </p:blipFill>
        <p:spPr>
          <a:xfrm>
            <a:off x="3987284" y="2346721"/>
            <a:ext cx="5487432" cy="7219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OF MY WORKS</a:t>
            </a:r>
          </a:p>
        </p:txBody>
      </p:sp>
      <p:pic>
        <p:nvPicPr>
          <p:cNvPr id="28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t="15042" b="15042"/>
          <a:stretch>
            <a:fillRect/>
          </a:stretch>
        </p:blipFill>
        <p:spPr>
          <a:xfrm>
            <a:off x="1585559" y="2300397"/>
            <a:ext cx="10340010" cy="5686607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Box 8"/>
          <p:cNvSpPr txBox="1"/>
          <p:nvPr/>
        </p:nvSpPr>
        <p:spPr>
          <a:xfrm>
            <a:off x="2306278" y="8192138"/>
            <a:ext cx="839224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Face detection &amp; Drawing Program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using </a:t>
            </a:r>
            <a:r>
              <a:rPr dirty="0"/>
              <a:t>Arduino and openFrameworks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2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23900" y="2609850"/>
            <a:ext cx="121794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3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>
              <a:spcBef>
                <a:spcPts val="900"/>
              </a:spcBef>
              <a:defRPr sz="3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2. Learn the difference between analog and digital</a:t>
            </a:r>
            <a:br/>
            <a:r>
              <a:t/>
            </a:r>
            <a:br/>
            <a:r>
              <a:t> 3. Analog control of servo motor with potentiometer</a:t>
            </a:r>
            <a:br/>
            <a:r>
              <a:t/>
            </a:r>
            <a:br/>
            <a:r>
              <a:t> 4. Analog control of servo motor with mic and Processing</a:t>
            </a:r>
            <a:br/>
            <a:r>
              <a:t/>
            </a:r>
            <a:br/>
            <a: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56362">
              <a:defRPr sz="4087"/>
            </a:pPr>
            <a:r>
              <a:t>Today’s goal: The simple version of</a:t>
            </a:r>
            <a:br/>
            <a:r>
              <a:t>“Talkie Walkie” (2009, by Guilherme Martins)</a:t>
            </a:r>
          </a:p>
        </p:txBody>
      </p:sp>
      <p:pic>
        <p:nvPicPr>
          <p:cNvPr id="287" name="1 servo robot.mp4" descr="1 servo robo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74142" y="2534637"/>
            <a:ext cx="9656516" cy="6436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FLOWCHART</a:t>
            </a:r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66674">
              <a:spcBef>
                <a:spcPts val="900"/>
              </a:spcBef>
              <a:defRPr sz="3686" b="1">
                <a:latin typeface="Roboto"/>
                <a:ea typeface="Roboto"/>
                <a:cs typeface="Roboto"/>
                <a:sym typeface="Roboto"/>
              </a:defRPr>
            </a:pPr>
            <a:r>
              <a:t> 1. Learn the basics about Arduino and Robots </a:t>
            </a:r>
            <a:br/>
            <a:endParaRPr/>
          </a:p>
          <a:p>
            <a:pPr defTabSz="566674">
              <a:spcBef>
                <a:spcPts val="900"/>
              </a:spcBef>
              <a:defRPr sz="3686" b="1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 2. Learn the difference between analog and digital</a:t>
            </a:r>
            <a:br/>
            <a:r>
              <a:t/>
            </a:r>
            <a:br/>
            <a:r>
              <a:t> 3. Analog control of servo motor with potentiometer</a:t>
            </a:r>
            <a:br/>
            <a:r>
              <a:t/>
            </a:r>
            <a:br/>
            <a:r>
              <a:t> 4. Analog control of servo motor with mic and Processing</a:t>
            </a:r>
            <a:br/>
            <a:r>
              <a:t/>
            </a:r>
            <a:br/>
            <a:r>
              <a:t> 5. Making simple robot!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Robots in Japan…</a:t>
            </a:r>
          </a:p>
        </p:txBody>
      </p:sp>
      <p:pic>
        <p:nvPicPr>
          <p:cNvPr id="293" name="MzA4MjkyMg.jpeg" descr="MzA4Mjky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332" y="2387892"/>
            <a:ext cx="8719749" cy="621282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ASIMO (Honda Robotics) 2000-2018"/>
          <p:cNvSpPr txBox="1"/>
          <p:nvPr/>
        </p:nvSpPr>
        <p:spPr>
          <a:xfrm>
            <a:off x="2444074" y="8876518"/>
            <a:ext cx="85002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ASIMO (Honda Robotics) 2000-2018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C34A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C34A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1006</Words>
  <Application>Microsoft Macintosh PowerPoint</Application>
  <PresentationFormat>Custom</PresentationFormat>
  <Paragraphs>170</Paragraphs>
  <Slides>41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White</vt:lpstr>
      <vt:lpstr>Arduino Workshop: making interactive system with Laptop</vt:lpstr>
      <vt:lpstr>ABOUT ME!</vt:lpstr>
      <vt:lpstr>SOME OF MY WORKS</vt:lpstr>
      <vt:lpstr>SOME OF MY WORKS</vt:lpstr>
      <vt:lpstr>SOME OF MY WORKS</vt:lpstr>
      <vt:lpstr>TODAY’S FLOWCHART</vt:lpstr>
      <vt:lpstr>Today’s goal: The simple version of “Talkie Walkie” (2009, by Guilherme Martins)</vt:lpstr>
      <vt:lpstr>TODAY’S FLOWCHART</vt:lpstr>
      <vt:lpstr>The Robots in Japan…</vt:lpstr>
      <vt:lpstr>Why robots are needed?</vt:lpstr>
      <vt:lpstr>How to make simple robots  using handy computer technology</vt:lpstr>
      <vt:lpstr>Arduino</vt:lpstr>
      <vt:lpstr>Arduino IDE</vt:lpstr>
      <vt:lpstr>TODAY’S FLOWCHART</vt:lpstr>
      <vt:lpstr>Analog and Digital </vt:lpstr>
      <vt:lpstr>Analog and Digital</vt:lpstr>
      <vt:lpstr>Why analog data is important?</vt:lpstr>
      <vt:lpstr>TODAY’S FLOWCHART</vt:lpstr>
      <vt:lpstr>Micro servo motor</vt:lpstr>
      <vt:lpstr>Example #1</vt:lpstr>
      <vt:lpstr>Potentiometer</vt:lpstr>
      <vt:lpstr>Circuit</vt:lpstr>
      <vt:lpstr>Arduino Code (1)</vt:lpstr>
      <vt:lpstr>Arduino Code (2)</vt:lpstr>
      <vt:lpstr>Uploading the code to Arduino</vt:lpstr>
      <vt:lpstr>How to Wire (1)</vt:lpstr>
      <vt:lpstr>How to Wire (2)</vt:lpstr>
      <vt:lpstr>How to Wire (3)</vt:lpstr>
      <vt:lpstr>TODAY’S FLOWCHART</vt:lpstr>
      <vt:lpstr>Example #2</vt:lpstr>
      <vt:lpstr>Processing</vt:lpstr>
      <vt:lpstr>Firmata</vt:lpstr>
      <vt:lpstr>Uploading Firmata to Arduino</vt:lpstr>
      <vt:lpstr>Processing Code </vt:lpstr>
      <vt:lpstr>PowerPoint Presentation</vt:lpstr>
      <vt:lpstr>PowerPoint Presentation</vt:lpstr>
      <vt:lpstr>Processing Code (contd)</vt:lpstr>
      <vt:lpstr>How to Wire (1)</vt:lpstr>
      <vt:lpstr>How to Wire (2)</vt:lpstr>
      <vt:lpstr>TODAY’S FLOWCHART</vt:lpstr>
      <vt:lpstr>Example #3… Robot!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Workshop: making interactive system with Laptop</dc:title>
  <cp:lastModifiedBy>Yuji</cp:lastModifiedBy>
  <cp:revision>3</cp:revision>
  <dcterms:modified xsi:type="dcterms:W3CDTF">2019-05-11T13:07:23Z</dcterms:modified>
</cp:coreProperties>
</file>